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y\Dropbox\Excel\Datos%20comparativos%202013.xlsb" TargetMode="External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42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blipFill dpi="0" rotWithShape="1">
          <a:blip xmlns:r="http://schemas.openxmlformats.org/officeDocument/2006/relationships" r:embed="rId2">
            <a:alphaModFix amt="98000"/>
          </a:blip>
          <a:srcRect/>
          <a:stretch>
            <a:fillRect/>
          </a:stretch>
        </a:blipFill>
      </c:spPr>
    </c:sideWall>
    <c:backWall>
      <c:spPr>
        <a:blipFill dpi="0" rotWithShape="1">
          <a:blip xmlns:r="http://schemas.openxmlformats.org/officeDocument/2006/relationships" r:embed="rId2">
            <a:alphaModFix amt="98000"/>
          </a:blip>
          <a:srcRect/>
          <a:stretch>
            <a:fillRect/>
          </a:stretch>
        </a:blip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cat>
            <c:strRef>
              <c:f>Hoja1!$D$8:$D$17</c:f>
              <c:strCache>
                <c:ptCount val="10"/>
                <c:pt idx="0">
                  <c:v>Sector Público</c:v>
                </c:pt>
                <c:pt idx="1">
                  <c:v>Aranceles PBA</c:v>
                </c:pt>
                <c:pt idx="2">
                  <c:v>Aranceles CABA</c:v>
                </c:pt>
                <c:pt idx="3">
                  <c:v>Nivel General</c:v>
                </c:pt>
                <c:pt idx="4">
                  <c:v>Privado No Registrado</c:v>
                </c:pt>
                <c:pt idx="5">
                  <c:v>Privado Registrado</c:v>
                </c:pt>
                <c:pt idx="6">
                  <c:v>Extraprogramáticos</c:v>
                </c:pt>
                <c:pt idx="7">
                  <c:v>Adm. Y Maestranza</c:v>
                </c:pt>
                <c:pt idx="8">
                  <c:v>MD PBA</c:v>
                </c:pt>
                <c:pt idx="9">
                  <c:v>MG CABA</c:v>
                </c:pt>
              </c:strCache>
            </c:strRef>
          </c:cat>
          <c:val>
            <c:numRef>
              <c:f>Hoja1!$E$8:$E$17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cat>
            <c:strRef>
              <c:f>Hoja1!$D$8:$D$17</c:f>
              <c:strCache>
                <c:ptCount val="10"/>
                <c:pt idx="0">
                  <c:v>Sector Público</c:v>
                </c:pt>
                <c:pt idx="1">
                  <c:v>Aranceles PBA</c:v>
                </c:pt>
                <c:pt idx="2">
                  <c:v>Aranceles CABA</c:v>
                </c:pt>
                <c:pt idx="3">
                  <c:v>Nivel General</c:v>
                </c:pt>
                <c:pt idx="4">
                  <c:v>Privado No Registrado</c:v>
                </c:pt>
                <c:pt idx="5">
                  <c:v>Privado Registrado</c:v>
                </c:pt>
                <c:pt idx="6">
                  <c:v>Extraprogramáticos</c:v>
                </c:pt>
                <c:pt idx="7">
                  <c:v>Adm. Y Maestranza</c:v>
                </c:pt>
                <c:pt idx="8">
                  <c:v>MD PBA</c:v>
                </c:pt>
                <c:pt idx="9">
                  <c:v>MG CABA</c:v>
                </c:pt>
              </c:strCache>
            </c:strRef>
          </c:cat>
          <c:val>
            <c:numRef>
              <c:f>Hoja1!$F$8:$F$17</c:f>
            </c:numRef>
          </c:val>
        </c:ser>
        <c:ser>
          <c:idx val="2"/>
          <c:order val="2"/>
          <c:cat>
            <c:strRef>
              <c:f>Hoja1!$D$8:$D$17</c:f>
              <c:strCache>
                <c:ptCount val="10"/>
                <c:pt idx="0">
                  <c:v>Sector Público</c:v>
                </c:pt>
                <c:pt idx="1">
                  <c:v>Aranceles PBA</c:v>
                </c:pt>
                <c:pt idx="2">
                  <c:v>Aranceles CABA</c:v>
                </c:pt>
                <c:pt idx="3">
                  <c:v>Nivel General</c:v>
                </c:pt>
                <c:pt idx="4">
                  <c:v>Privado No Registrado</c:v>
                </c:pt>
                <c:pt idx="5">
                  <c:v>Privado Registrado</c:v>
                </c:pt>
                <c:pt idx="6">
                  <c:v>Extraprogramáticos</c:v>
                </c:pt>
                <c:pt idx="7">
                  <c:v>Adm. Y Maestranza</c:v>
                </c:pt>
                <c:pt idx="8">
                  <c:v>MD PBA</c:v>
                </c:pt>
                <c:pt idx="9">
                  <c:v>MG CABA</c:v>
                </c:pt>
              </c:strCache>
            </c:strRef>
          </c:cat>
          <c:val>
            <c:numRef>
              <c:f>Hoja1!$G$8:$G$17</c:f>
            </c:numRef>
          </c:val>
        </c:ser>
        <c:ser>
          <c:idx val="3"/>
          <c:order val="3"/>
          <c:cat>
            <c:strRef>
              <c:f>Hoja1!$D$8:$D$17</c:f>
              <c:strCache>
                <c:ptCount val="10"/>
                <c:pt idx="0">
                  <c:v>Sector Público</c:v>
                </c:pt>
                <c:pt idx="1">
                  <c:v>Aranceles PBA</c:v>
                </c:pt>
                <c:pt idx="2">
                  <c:v>Aranceles CABA</c:v>
                </c:pt>
                <c:pt idx="3">
                  <c:v>Nivel General</c:v>
                </c:pt>
                <c:pt idx="4">
                  <c:v>Privado No Registrado</c:v>
                </c:pt>
                <c:pt idx="5">
                  <c:v>Privado Registrado</c:v>
                </c:pt>
                <c:pt idx="6">
                  <c:v>Extraprogramáticos</c:v>
                </c:pt>
                <c:pt idx="7">
                  <c:v>Adm. Y Maestranza</c:v>
                </c:pt>
                <c:pt idx="8">
                  <c:v>MD PBA</c:v>
                </c:pt>
                <c:pt idx="9">
                  <c:v>MG CABA</c:v>
                </c:pt>
              </c:strCache>
            </c:strRef>
          </c:cat>
          <c:val>
            <c:numRef>
              <c:f>Hoja1!$H$8:$H$17</c:f>
            </c:numRef>
          </c:val>
        </c:ser>
        <c:ser>
          <c:idx val="4"/>
          <c:order val="4"/>
          <c:cat>
            <c:strRef>
              <c:f>Hoja1!$D$8:$D$17</c:f>
              <c:strCache>
                <c:ptCount val="10"/>
                <c:pt idx="0">
                  <c:v>Sector Público</c:v>
                </c:pt>
                <c:pt idx="1">
                  <c:v>Aranceles PBA</c:v>
                </c:pt>
                <c:pt idx="2">
                  <c:v>Aranceles CABA</c:v>
                </c:pt>
                <c:pt idx="3">
                  <c:v>Nivel General</c:v>
                </c:pt>
                <c:pt idx="4">
                  <c:v>Privado No Registrado</c:v>
                </c:pt>
                <c:pt idx="5">
                  <c:v>Privado Registrado</c:v>
                </c:pt>
                <c:pt idx="6">
                  <c:v>Extraprogramáticos</c:v>
                </c:pt>
                <c:pt idx="7">
                  <c:v>Adm. Y Maestranza</c:v>
                </c:pt>
                <c:pt idx="8">
                  <c:v>MD PBA</c:v>
                </c:pt>
                <c:pt idx="9">
                  <c:v>MG CABA</c:v>
                </c:pt>
              </c:strCache>
            </c:strRef>
          </c:cat>
          <c:val>
            <c:numRef>
              <c:f>Hoja1!$I$8:$I$17</c:f>
            </c:numRef>
          </c:val>
        </c:ser>
        <c:ser>
          <c:idx val="5"/>
          <c:order val="5"/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Hoja1!$D$8:$D$17</c:f>
              <c:strCache>
                <c:ptCount val="10"/>
                <c:pt idx="0">
                  <c:v>Sector Público</c:v>
                </c:pt>
                <c:pt idx="1">
                  <c:v>Aranceles PBA</c:v>
                </c:pt>
                <c:pt idx="2">
                  <c:v>Aranceles CABA</c:v>
                </c:pt>
                <c:pt idx="3">
                  <c:v>Nivel General</c:v>
                </c:pt>
                <c:pt idx="4">
                  <c:v>Privado No Registrado</c:v>
                </c:pt>
                <c:pt idx="5">
                  <c:v>Privado Registrado</c:v>
                </c:pt>
                <c:pt idx="6">
                  <c:v>Extraprogramáticos</c:v>
                </c:pt>
                <c:pt idx="7">
                  <c:v>Adm. Y Maestranza</c:v>
                </c:pt>
                <c:pt idx="8">
                  <c:v>MD PBA</c:v>
                </c:pt>
                <c:pt idx="9">
                  <c:v>MG CABA</c:v>
                </c:pt>
              </c:strCache>
            </c:strRef>
          </c:cat>
          <c:val>
            <c:numRef>
              <c:f>Hoja1!$K$8:$K$17</c:f>
              <c:numCache>
                <c:formatCode>0.00</c:formatCode>
                <c:ptCount val="10"/>
                <c:pt idx="0">
                  <c:v>331.96480564587557</c:v>
                </c:pt>
                <c:pt idx="1">
                  <c:v>528.30930000000001</c:v>
                </c:pt>
                <c:pt idx="2" formatCode="General">
                  <c:v>609</c:v>
                </c:pt>
                <c:pt idx="3">
                  <c:v>665.93343180462307</c:v>
                </c:pt>
                <c:pt idx="4">
                  <c:v>739.14474376953353</c:v>
                </c:pt>
                <c:pt idx="5">
                  <c:v>824.20149978466941</c:v>
                </c:pt>
                <c:pt idx="6">
                  <c:v>716.32959999999946</c:v>
                </c:pt>
                <c:pt idx="7">
                  <c:v>742.5</c:v>
                </c:pt>
                <c:pt idx="8">
                  <c:v>919.27657000000079</c:v>
                </c:pt>
                <c:pt idx="9">
                  <c:v>1052.9792</c:v>
                </c:pt>
              </c:numCache>
            </c:numRef>
          </c:val>
        </c:ser>
        <c:shape val="box"/>
        <c:axId val="191261312"/>
        <c:axId val="191271296"/>
        <c:axId val="0"/>
      </c:bar3DChart>
      <c:catAx>
        <c:axId val="191261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s-AR"/>
          </a:p>
        </c:txPr>
        <c:crossAx val="191271296"/>
        <c:crosses val="autoZero"/>
        <c:auto val="1"/>
        <c:lblAlgn val="ctr"/>
        <c:lblOffset val="100"/>
      </c:catAx>
      <c:valAx>
        <c:axId val="191271296"/>
        <c:scaling>
          <c:orientation val="minMax"/>
        </c:scaling>
        <c:axPos val="l"/>
        <c:majorGridlines/>
        <c:numFmt formatCode="General" sourceLinked="1"/>
        <c:tickLblPos val="nextTo"/>
        <c:crossAx val="19126131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olidFill>
      <a:srgbClr val="7030A0"/>
    </a:solidFill>
    <a:scene3d>
      <a:camera prst="orthographicFront"/>
      <a:lightRig rig="threePt" dir="t"/>
    </a:scene3d>
    <a:sp3d/>
  </c:spPr>
  <c:externalData r:id="rId3"/>
  <c:userShapes r:id="rId4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0.20339</cdr:x>
      <cdr:y>0.31395</cdr:y>
    </cdr:from>
    <cdr:to>
      <cdr:x>0.27966</cdr:x>
      <cdr:y>0.36047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728192" y="1944216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2000" b="1" dirty="0" smtClean="0">
              <a:latin typeface="Arial" pitchFamily="34" charset="0"/>
              <a:cs typeface="Arial" pitchFamily="34" charset="0"/>
            </a:rPr>
            <a:t>528</a:t>
          </a:r>
          <a:endParaRPr lang="es-AR" sz="20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0.29661</cdr:x>
      <cdr:y>0.26744</cdr:y>
    </cdr:from>
    <cdr:to>
      <cdr:x>0.38136</cdr:x>
      <cdr:y>0.31395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520280" y="165618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0"/>
          <a:r>
            <a:rPr lang="es-AR" sz="2000" b="1" dirty="0" smtClean="0">
              <a:latin typeface="Arial" pitchFamily="34" charset="0"/>
              <a:cs typeface="Arial" pitchFamily="34" charset="0"/>
            </a:rPr>
            <a:t>609</a:t>
          </a:r>
          <a:endParaRPr lang="es-AR" sz="2000" b="1" dirty="0"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es-AR" sz="1100" dirty="0"/>
        </a:p>
      </cdr:txBody>
    </cdr:sp>
  </cdr:relSizeAnchor>
  <cdr:relSizeAnchor xmlns:cdr="http://schemas.openxmlformats.org/drawingml/2006/chartDrawing">
    <cdr:from>
      <cdr:x>0.38136</cdr:x>
      <cdr:y>0.23256</cdr:y>
    </cdr:from>
    <cdr:to>
      <cdr:x>0.48305</cdr:x>
      <cdr:y>0.2907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3240360" y="1440160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0"/>
          <a:r>
            <a:rPr kumimoji="0" lang="es-AR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666</a:t>
          </a:r>
        </a:p>
        <a:p xmlns:a="http://schemas.openxmlformats.org/drawingml/2006/main">
          <a:endParaRPr lang="es-AR" sz="1100" dirty="0"/>
        </a:p>
      </cdr:txBody>
    </cdr:sp>
  </cdr:relSizeAnchor>
  <cdr:relSizeAnchor xmlns:cdr="http://schemas.openxmlformats.org/drawingml/2006/chartDrawing">
    <cdr:from>
      <cdr:x>0.47458</cdr:x>
      <cdr:y>0.2093</cdr:y>
    </cdr:from>
    <cdr:to>
      <cdr:x>0.55932</cdr:x>
      <cdr:y>0.25581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4032448" y="129614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0"/>
          <a:r>
            <a:rPr kumimoji="0" lang="es-AR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739</a:t>
          </a:r>
        </a:p>
        <a:p xmlns:a="http://schemas.openxmlformats.org/drawingml/2006/main">
          <a:endParaRPr lang="es-AR" sz="1100" dirty="0"/>
        </a:p>
      </cdr:txBody>
    </cdr:sp>
  </cdr:relSizeAnchor>
  <cdr:relSizeAnchor xmlns:cdr="http://schemas.openxmlformats.org/drawingml/2006/chartDrawing">
    <cdr:from>
      <cdr:x>0.55932</cdr:x>
      <cdr:y>0.16279</cdr:y>
    </cdr:from>
    <cdr:to>
      <cdr:x>0.64407</cdr:x>
      <cdr:y>0.22093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4752528" y="1008112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0"/>
          <a:r>
            <a:rPr kumimoji="0" lang="es-AR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834</a:t>
          </a:r>
        </a:p>
        <a:p xmlns:a="http://schemas.openxmlformats.org/drawingml/2006/main">
          <a:endParaRPr lang="es-A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96D14-31DB-4E4D-AAF9-CC86A14909B1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850B-D83F-42A3-ABBC-D1552319394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F0FD7-CF52-449B-ADF2-6F7463848EE5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ítulo, gráfic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gráfico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8AB3-C94B-4906-8A55-44DB260A01F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64EA8-512C-4A26-A776-657F71E3168F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7F17F-9693-4CB5-AF63-82DBB3B920D0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F0660-2E61-4FDA-B8A2-8399EC45CD6C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26430-993F-4F96-A317-0F4858F62B22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EBAF-5ABA-4132-B234-299C55BA7ED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57473-D080-4A3B-B617-3DFFF42A96F1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40DB-FDA0-48D3-A3CD-0B7AAA804CC6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EE5EA-442B-44F8-9428-648F4764C746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2F3EC1-0167-49BC-9BED-4C69313256B8}" type="slidenum">
              <a:rPr lang="es-ES_trad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CuadroTexto"/>
          <p:cNvSpPr txBox="1">
            <a:spLocks noChangeArrowheads="1"/>
          </p:cNvSpPr>
          <p:nvPr/>
        </p:nvSpPr>
        <p:spPr bwMode="auto">
          <a:xfrm>
            <a:off x="1785938" y="1500188"/>
            <a:ext cx="56435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36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s-AR" sz="3600" b="1">
                <a:solidFill>
                  <a:srgbClr val="66FF33"/>
                </a:solidFill>
                <a:latin typeface="Arial" charset="0"/>
                <a:cs typeface="Arial" charset="0"/>
              </a:rPr>
              <a:t>Incremento del valor de las cuotas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sz="3600" b="1">
              <a:solidFill>
                <a:srgbClr val="66FF33"/>
              </a:solidFill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3600" b="1">
                <a:solidFill>
                  <a:srgbClr val="66FF33"/>
                </a:solidFill>
                <a:latin typeface="Arial" charset="0"/>
                <a:cs typeface="Arial" charset="0"/>
              </a:rPr>
              <a:t>Impacto en los padres</a:t>
            </a:r>
          </a:p>
        </p:txBody>
      </p:sp>
      <p:pic>
        <p:nvPicPr>
          <p:cNvPr id="57347" name="Picture 4" descr="Re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6025" y="6424613"/>
            <a:ext cx="15779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304800" y="457200"/>
            <a:ext cx="8534400" cy="5791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r" fontAlgn="base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9933FF"/>
                </a:solidFill>
                <a:latin typeface="Arial" charset="0"/>
                <a:cs typeface="Arial" charset="0"/>
              </a:rPr>
              <a:t>Harry Beckwith</a:t>
            </a:r>
          </a:p>
          <a:p>
            <a:pPr marL="342900" indent="-342900" fontAlgn="base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9933FF"/>
                </a:solidFill>
                <a:latin typeface="Arial" charset="0"/>
                <a:cs typeface="Arial" charset="0"/>
              </a:rPr>
              <a:t>Si nadie se queja del precio: es demasiado bajo.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9933FF"/>
                </a:solidFill>
                <a:latin typeface="Arial" charset="0"/>
                <a:cs typeface="Arial" charset="0"/>
              </a:rPr>
              <a:t>Si casi todos se quejan es porque es demasiado alto.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9933FF"/>
                </a:solidFill>
                <a:latin typeface="Arial" charset="0"/>
                <a:cs typeface="Arial" charset="0"/>
              </a:rPr>
              <a:t>Cuanta queja indica que el precio es adecuado?</a:t>
            </a:r>
          </a:p>
          <a:p>
            <a:pPr marL="342900" indent="-342900" algn="ctr" fontAlgn="base"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9933FF"/>
                </a:solidFill>
                <a:latin typeface="Arial" charset="0"/>
                <a:cs typeface="Arial" charset="0"/>
              </a:rPr>
              <a:t>Del 15 al 20%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9933FF"/>
                </a:solidFill>
                <a:latin typeface="Arial" charset="0"/>
                <a:cs typeface="Arial" charset="0"/>
              </a:rPr>
              <a:t>Porque aproximadamente un 10% se queja siempre. </a:t>
            </a:r>
          </a:p>
          <a:p>
            <a:pPr marL="342900" indent="-342900" algn="ctr" fontAlgn="base"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9933FF"/>
                </a:solidFill>
                <a:latin typeface="Arial" charset="0"/>
                <a:cs typeface="Arial" charset="0"/>
              </a:rPr>
              <a:t>Luego un 5 a 10% de queja real es “tolerable”. </a:t>
            </a:r>
          </a:p>
          <a:p>
            <a:pPr marL="342900" indent="-342900" algn="r" fontAlgn="base">
              <a:spcBef>
                <a:spcPts val="600"/>
              </a:spcBef>
              <a:spcAft>
                <a:spcPts val="600"/>
              </a:spcAft>
            </a:pPr>
            <a:endParaRPr lang="en-US" sz="2800" b="1">
              <a:solidFill>
                <a:srgbClr val="9933FF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</a:pPr>
            <a:endParaRPr lang="en-US" sz="3200">
              <a:solidFill>
                <a:srgbClr val="00FF00"/>
              </a:solidFill>
              <a:latin typeface="Arial" charset="0"/>
              <a:cs typeface="Arial" charset="0"/>
            </a:endParaRPr>
          </a:p>
        </p:txBody>
      </p:sp>
      <p:pic>
        <p:nvPicPr>
          <p:cNvPr id="58371" name="Picture 4" descr="Re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6025" y="6424613"/>
            <a:ext cx="15779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3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3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3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3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3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3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3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3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75" y="260350"/>
            <a:ext cx="8858250" cy="5883275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AR" sz="2800" b="1" smtClean="0">
                <a:solidFill>
                  <a:schemeClr val="bg1"/>
                </a:solidFill>
              </a:rPr>
              <a:t>Incremento Cuotas</a:t>
            </a:r>
            <a:r>
              <a:rPr lang="es-AR" sz="2000" b="1" smtClean="0">
                <a:solidFill>
                  <a:schemeClr val="bg1"/>
                </a:solidFill>
              </a:rPr>
              <a:t> </a:t>
            </a:r>
            <a:endParaRPr lang="es-AR" sz="2000" b="1" i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AR" sz="2000" b="1" smtClean="0">
                <a:solidFill>
                  <a:schemeClr val="bg1"/>
                </a:solidFill>
              </a:rPr>
              <a:t>Para conocer la repercusión en las familias respecto a las modificaciones en las cuotas.</a:t>
            </a:r>
            <a:endParaRPr lang="es-AR" sz="200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2000" b="1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2400" b="1" smtClean="0">
                <a:solidFill>
                  <a:schemeClr val="bg1"/>
                </a:solidFill>
              </a:rPr>
              <a:t>Encuesta</a:t>
            </a:r>
            <a:endParaRPr lang="es-ES_tradnl" sz="2400" b="1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Ciudad de Buenos Aires</a:t>
            </a:r>
            <a:endParaRPr lang="es-AR" sz="24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AR" sz="2400" b="1" smtClean="0">
                <a:solidFill>
                  <a:schemeClr val="bg1"/>
                </a:solidFill>
              </a:rPr>
              <a:t> 		                      </a:t>
            </a:r>
            <a:r>
              <a:rPr lang="es-ES_tradnl" sz="2400" b="1" smtClean="0">
                <a:solidFill>
                  <a:schemeClr val="bg1"/>
                </a:solidFill>
              </a:rPr>
              <a:t>% quejas sobre total alumnos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sz="20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000" b="1" smtClean="0">
                <a:solidFill>
                  <a:schemeClr val="bg1"/>
                </a:solidFill>
              </a:rPr>
              <a:t>			                   Abril 2011         Abril 2012	   Mayo 2013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sz="20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Inicial		                    1,16	           1,12		1,24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Primario/EGB  </a:t>
            </a:r>
            <a:r>
              <a:rPr lang="es-AR" sz="2400" b="1" smtClean="0">
                <a:solidFill>
                  <a:schemeClr val="bg1"/>
                </a:solidFill>
              </a:rPr>
              <a:t>	        </a:t>
            </a:r>
            <a:r>
              <a:rPr lang="es-ES_tradnl" sz="2400" b="1" smtClean="0">
                <a:solidFill>
                  <a:schemeClr val="bg1"/>
                </a:solidFill>
              </a:rPr>
              <a:t> 0,39	           0,79		0,6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Medio/Polimodal      </a:t>
            </a:r>
            <a:r>
              <a:rPr lang="es-AR" sz="2400" b="1" smtClean="0">
                <a:solidFill>
                  <a:schemeClr val="bg1"/>
                </a:solidFill>
              </a:rPr>
              <a:t>       0,72	           0,92		0,81</a:t>
            </a:r>
            <a:endParaRPr lang="es-ES_tradnl" sz="24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Terciario 	     </a:t>
            </a:r>
            <a:r>
              <a:rPr lang="es-AR" sz="2400" b="1" smtClean="0">
                <a:solidFill>
                  <a:schemeClr val="bg1"/>
                </a:solidFill>
              </a:rPr>
              <a:t>	         s/d	           1,21		1,42</a:t>
            </a:r>
            <a:endParaRPr lang="es-ES" sz="2400" b="1" smtClean="0">
              <a:solidFill>
                <a:schemeClr val="bg1"/>
              </a:solidFill>
            </a:endParaRPr>
          </a:p>
        </p:txBody>
      </p:sp>
      <p:pic>
        <p:nvPicPr>
          <p:cNvPr id="59395" name="Picture 3" descr="Re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6025" y="6424613"/>
            <a:ext cx="15779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785225" cy="57213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AR" sz="2800" b="1" smtClean="0">
                <a:solidFill>
                  <a:schemeClr val="bg1"/>
                </a:solidFill>
              </a:rPr>
              <a:t>Pcia. de Bs. As.</a:t>
            </a:r>
            <a:endParaRPr lang="es-ES_tradnl" sz="2800" b="1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s-ES_tradnl" sz="3600" b="1" smtClean="0">
                <a:solidFill>
                  <a:schemeClr val="bg1"/>
                </a:solidFill>
              </a:rPr>
              <a:t>	</a:t>
            </a:r>
            <a:r>
              <a:rPr lang="es-ES_tradnl" sz="2800" b="1" smtClean="0">
                <a:solidFill>
                  <a:schemeClr val="bg1"/>
                </a:solidFill>
              </a:rPr>
              <a:t> % quejas sobre total alumnos	</a:t>
            </a:r>
          </a:p>
          <a:p>
            <a:pPr eaLnBrk="1" hangingPunct="1">
              <a:buFontTx/>
              <a:buNone/>
            </a:pPr>
            <a:r>
              <a:rPr lang="es-ES_tradnl" sz="3600" b="1" smtClean="0">
                <a:solidFill>
                  <a:schemeClr val="bg1"/>
                </a:solidFill>
              </a:rPr>
              <a:t>			</a:t>
            </a:r>
            <a:r>
              <a:rPr lang="es-ES_tradnl" sz="2400" b="1" smtClean="0">
                <a:solidFill>
                  <a:schemeClr val="bg1"/>
                </a:solidFill>
              </a:rPr>
              <a:t>Mayo 2011       Mayo 2012         Mayo 13</a:t>
            </a:r>
          </a:p>
          <a:p>
            <a:pPr eaLnBrk="1" hangingPunct="1">
              <a:buFontTx/>
              <a:buNone/>
            </a:pPr>
            <a:endParaRPr lang="es-ES_tradnl" sz="2800" b="1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Inicial		  </a:t>
            </a:r>
            <a:r>
              <a:rPr lang="es-AR" sz="2400" b="1" smtClean="0">
                <a:solidFill>
                  <a:schemeClr val="bg1"/>
                </a:solidFill>
              </a:rPr>
              <a:t>	    1.82	      	1,63	           	1,59</a:t>
            </a:r>
            <a:endParaRPr lang="es-ES_tradnl" sz="2400" b="1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Primario/EGB 	    </a:t>
            </a:r>
            <a:r>
              <a:rPr lang="es-AR" sz="2400" b="1" smtClean="0">
                <a:solidFill>
                  <a:schemeClr val="bg1"/>
                </a:solidFill>
              </a:rPr>
              <a:t>0.91        	0,87		0,73</a:t>
            </a:r>
            <a:endParaRPr lang="es-ES_tradnl" sz="2400" b="1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Medio/Polimodal    </a:t>
            </a:r>
            <a:r>
              <a:rPr lang="es-AR" sz="2400" b="1" smtClean="0">
                <a:solidFill>
                  <a:schemeClr val="bg1"/>
                </a:solidFill>
              </a:rPr>
              <a:t>    1.19	       	1,38		1,32</a:t>
            </a:r>
            <a:endParaRPr lang="es-ES_tradnl" sz="2400" b="1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Terciario 		   </a:t>
            </a:r>
            <a:r>
              <a:rPr lang="es-AR" sz="2400" b="1" smtClean="0">
                <a:solidFill>
                  <a:schemeClr val="bg1"/>
                </a:solidFill>
              </a:rPr>
              <a:t> </a:t>
            </a:r>
            <a:r>
              <a:rPr lang="es-ES" sz="2400" b="1" smtClean="0">
                <a:solidFill>
                  <a:schemeClr val="bg1"/>
                </a:solidFill>
              </a:rPr>
              <a:t>1.44	       	1,59		1,64</a:t>
            </a:r>
          </a:p>
        </p:txBody>
      </p:sp>
      <p:pic>
        <p:nvPicPr>
          <p:cNvPr id="60419" name="Picture 3" descr="Re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6025" y="6424613"/>
            <a:ext cx="15779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832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AR" sz="3600" b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Salarios y aranceles / cuotas</a:t>
            </a:r>
          </a:p>
          <a:p>
            <a:pPr algn="ctr" eaLnBrk="1" hangingPunct="1">
              <a:buFontTx/>
              <a:buNone/>
            </a:pPr>
            <a:r>
              <a:rPr lang="es-AR" sz="3600" b="1" smtClean="0">
                <a:solidFill>
                  <a:srgbClr val="66FF33"/>
                </a:solidFill>
                <a:latin typeface="Aharoni" pitchFamily="2" charset="-79"/>
                <a:cs typeface="Aharoni" pitchFamily="2" charset="-79"/>
              </a:rPr>
              <a:t>Cuadro comparativo</a:t>
            </a:r>
          </a:p>
          <a:p>
            <a:pPr algn="ctr" eaLnBrk="1" hangingPunct="1">
              <a:buFontTx/>
              <a:buNone/>
            </a:pPr>
            <a:endParaRPr lang="es-AR" sz="3600" b="1" smtClean="0">
              <a:solidFill>
                <a:srgbClr val="66FF33"/>
              </a:solidFill>
              <a:latin typeface="Aharoni" pitchFamily="2" charset="-79"/>
              <a:cs typeface="Aharoni" pitchFamily="2" charset="-79"/>
            </a:endParaRPr>
          </a:p>
          <a:p>
            <a:pPr algn="ctr" eaLnBrk="1" hangingPunct="1">
              <a:buFontTx/>
              <a:buNone/>
            </a:pPr>
            <a:endParaRPr lang="es-AR" sz="1600" b="1" smtClean="0">
              <a:solidFill>
                <a:srgbClr val="66FF33"/>
              </a:solidFill>
            </a:endParaRPr>
          </a:p>
          <a:p>
            <a:pPr algn="just" eaLnBrk="1" hangingPunct="1">
              <a:buFontTx/>
              <a:buNone/>
            </a:pPr>
            <a:r>
              <a:rPr lang="es-AR" sz="1800" b="1" smtClean="0">
                <a:solidFill>
                  <a:srgbClr val="66FF33"/>
                </a:solidFill>
                <a:cs typeface="Arial" charset="0"/>
              </a:rPr>
              <a:t>Fuentes: Evolución sueldos sector público, nivel general, privado no registrado y privado registrado: INDEC</a:t>
            </a:r>
          </a:p>
          <a:p>
            <a:pPr algn="just" eaLnBrk="1" hangingPunct="1">
              <a:buFontTx/>
              <a:buNone/>
            </a:pPr>
            <a:r>
              <a:rPr lang="es-AR" sz="1800" b="1" smtClean="0">
                <a:solidFill>
                  <a:srgbClr val="66FF33"/>
                </a:solidFill>
                <a:cs typeface="Arial" charset="0"/>
              </a:rPr>
              <a:t>Docentes exptraprogramáticos: Consejo Gremial de Enseñanza Privada.</a:t>
            </a:r>
          </a:p>
          <a:p>
            <a:pPr algn="just" eaLnBrk="1" hangingPunct="1">
              <a:buFontTx/>
              <a:buNone/>
            </a:pPr>
            <a:r>
              <a:rPr lang="es-AR" sz="1800" b="1" smtClean="0">
                <a:solidFill>
                  <a:srgbClr val="66FF33"/>
                </a:solidFill>
                <a:cs typeface="Arial" charset="0"/>
              </a:rPr>
              <a:t>Personal de Administración y Maestranza: Convenio Colectivo 88/90</a:t>
            </a:r>
          </a:p>
          <a:p>
            <a:pPr algn="just" eaLnBrk="1" hangingPunct="1">
              <a:buFontTx/>
              <a:buNone/>
            </a:pPr>
            <a:r>
              <a:rPr lang="es-AR" sz="1800" b="1" smtClean="0">
                <a:solidFill>
                  <a:srgbClr val="66FF33"/>
                </a:solidFill>
                <a:cs typeface="Arial" charset="0"/>
              </a:rPr>
              <a:t>Maestro de grado de PBA, sueldo inicial de bolsillo: Estatuto y paritarias.</a:t>
            </a:r>
          </a:p>
          <a:p>
            <a:pPr algn="just" eaLnBrk="1" hangingPunct="1">
              <a:buFontTx/>
              <a:buNone/>
            </a:pPr>
            <a:r>
              <a:rPr lang="es-AR" sz="1800" b="1" smtClean="0">
                <a:solidFill>
                  <a:srgbClr val="66FF33"/>
                </a:solidFill>
                <a:cs typeface="Arial" charset="0"/>
              </a:rPr>
              <a:t>Maestro de grado de CABA, sueldo inicial de bolsillo: Estatuto y paritarias.</a:t>
            </a:r>
          </a:p>
          <a:p>
            <a:pPr algn="just" eaLnBrk="1" hangingPunct="1">
              <a:buFontTx/>
              <a:buNone/>
            </a:pPr>
            <a:endParaRPr lang="es-AR" sz="1800" b="1" smtClean="0">
              <a:solidFill>
                <a:srgbClr val="66FF33"/>
              </a:solidFill>
              <a:cs typeface="Arial" charset="0"/>
            </a:endParaRPr>
          </a:p>
          <a:p>
            <a:pPr algn="just" eaLnBrk="1" hangingPunct="1">
              <a:buFontTx/>
              <a:buNone/>
            </a:pPr>
            <a:r>
              <a:rPr lang="es-AR" sz="1800" b="1" smtClean="0">
                <a:solidFill>
                  <a:srgbClr val="66FF33"/>
                </a:solidFill>
                <a:cs typeface="Arial" charset="0"/>
              </a:rPr>
              <a:t>Aranceles: Promedio de Institutos subvencionados de Ciudad de Buenos Aires y Provincia de Buenos Aires.</a:t>
            </a:r>
          </a:p>
          <a:p>
            <a:pPr algn="just" eaLnBrk="1" hangingPunct="1">
              <a:buFontTx/>
              <a:buNone/>
            </a:pPr>
            <a:endParaRPr lang="es-AR" sz="1800" b="1" smtClean="0">
              <a:solidFill>
                <a:srgbClr val="66FF33"/>
              </a:solidFill>
              <a:cs typeface="Arial" charset="0"/>
            </a:endParaRPr>
          </a:p>
          <a:p>
            <a:pPr algn="just" eaLnBrk="1" hangingPunct="1">
              <a:buFontTx/>
              <a:buNone/>
            </a:pPr>
            <a:endParaRPr lang="es-AR" sz="1800" b="1" smtClean="0">
              <a:solidFill>
                <a:srgbClr val="66FF33"/>
              </a:solidFill>
            </a:endParaRPr>
          </a:p>
          <a:p>
            <a:pPr algn="just" eaLnBrk="1" hangingPunct="1">
              <a:buFontTx/>
              <a:buNone/>
            </a:pPr>
            <a:r>
              <a:rPr lang="es-AR" sz="1800" b="1" smtClean="0">
                <a:solidFill>
                  <a:srgbClr val="66FF33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endParaRPr lang="es-AR" b="1" smtClean="0">
              <a:solidFill>
                <a:srgbClr val="66FF33"/>
              </a:solidFill>
            </a:endParaRPr>
          </a:p>
          <a:p>
            <a:pPr algn="ctr" eaLnBrk="1" hangingPunct="1">
              <a:buFontTx/>
              <a:buNone/>
            </a:pPr>
            <a:endParaRPr lang="es-AR" b="1" smtClean="0">
              <a:solidFill>
                <a:srgbClr val="66FF33"/>
              </a:solidFill>
            </a:endParaRPr>
          </a:p>
          <a:p>
            <a:pPr algn="ctr" eaLnBrk="1" hangingPunct="1">
              <a:buFontTx/>
              <a:buNone/>
            </a:pPr>
            <a:endParaRPr lang="es-AR" sz="2400" b="1" smtClean="0">
              <a:solidFill>
                <a:srgbClr val="66FF33"/>
              </a:solidFill>
            </a:endParaRPr>
          </a:p>
          <a:p>
            <a:pPr algn="ctr" eaLnBrk="1" hangingPunct="1">
              <a:buFontTx/>
              <a:buNone/>
            </a:pPr>
            <a:endParaRPr lang="es-AR" sz="2400" smtClean="0">
              <a:solidFill>
                <a:srgbClr val="66FF33"/>
              </a:solidFill>
            </a:endParaRPr>
          </a:p>
        </p:txBody>
      </p:sp>
      <p:pic>
        <p:nvPicPr>
          <p:cNvPr id="61443" name="Picture 3" descr="Re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6025" y="6424613"/>
            <a:ext cx="15779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/>
          <p:nvPr/>
        </p:nvGraphicFramePr>
        <p:xfrm>
          <a:off x="395536" y="188640"/>
          <a:ext cx="849694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8 Conector recto"/>
          <p:cNvCxnSpPr>
            <a:cxnSpLocks noChangeShapeType="1"/>
          </p:cNvCxnSpPr>
          <p:nvPr/>
        </p:nvCxnSpPr>
        <p:spPr bwMode="auto">
          <a:xfrm>
            <a:off x="2411413" y="2636838"/>
            <a:ext cx="5976937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1" name="10 Conector recto"/>
          <p:cNvCxnSpPr>
            <a:cxnSpLocks noChangeShapeType="1"/>
          </p:cNvCxnSpPr>
          <p:nvPr/>
        </p:nvCxnSpPr>
        <p:spPr bwMode="auto">
          <a:xfrm>
            <a:off x="3132138" y="2349500"/>
            <a:ext cx="52562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</p:cxnSp>
      <p:sp>
        <p:nvSpPr>
          <p:cNvPr id="62469" name="14 CuadroTexto"/>
          <p:cNvSpPr txBox="1">
            <a:spLocks noChangeArrowheads="1"/>
          </p:cNvSpPr>
          <p:nvPr/>
        </p:nvSpPr>
        <p:spPr bwMode="auto">
          <a:xfrm>
            <a:off x="1476375" y="2708275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000" b="1">
                <a:solidFill>
                  <a:srgbClr val="000000"/>
                </a:solidFill>
                <a:latin typeface="Arial" charset="0"/>
                <a:cs typeface="Arial" charset="0"/>
              </a:rPr>
              <a:t>332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5867400" y="1341438"/>
            <a:ext cx="86518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716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AR" sz="3200" dirty="0">
              <a:solidFill>
                <a:srgbClr val="00FF00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588125" y="1341438"/>
            <a:ext cx="72072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743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AR" sz="3200" dirty="0">
              <a:solidFill>
                <a:srgbClr val="00FF0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308850" y="836613"/>
            <a:ext cx="6477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919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AR" sz="3200" dirty="0">
              <a:solidFill>
                <a:srgbClr val="00FF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7885113" y="620713"/>
            <a:ext cx="7905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1053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AR" sz="2000" dirty="0">
              <a:solidFill>
                <a:srgbClr val="00FF00"/>
              </a:solidFill>
              <a:latin typeface="Arial" charset="0"/>
              <a:cs typeface="Arial" charset="0"/>
            </a:endParaRPr>
          </a:p>
        </p:txBody>
      </p:sp>
      <p:pic>
        <p:nvPicPr>
          <p:cNvPr id="62474" name="Picture 4" descr="Re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6025" y="6424613"/>
            <a:ext cx="15779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CuadroTexto"/>
          <p:cNvSpPr txBox="1">
            <a:spLocks noChangeArrowheads="1"/>
          </p:cNvSpPr>
          <p:nvPr/>
        </p:nvSpPr>
        <p:spPr bwMode="auto">
          <a:xfrm>
            <a:off x="611188" y="692150"/>
            <a:ext cx="81375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000" b="1">
                <a:solidFill>
                  <a:srgbClr val="66FF33"/>
                </a:solidFill>
                <a:latin typeface="Calibri" pitchFamily="34" charset="0"/>
                <a:cs typeface="Arial" charset="0"/>
              </a:rPr>
              <a:t>INDICE DE SALARIOS BASE ABRIL DE 2012 = 100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000">
                <a:solidFill>
                  <a:srgbClr val="66FF33"/>
                </a:solidFill>
                <a:latin typeface="Calibri" pitchFamily="34" charset="0"/>
                <a:cs typeface="Arial" charset="0"/>
              </a:rPr>
              <a:t>Índice de Salarios correspondientes al mes de </a:t>
            </a:r>
            <a:r>
              <a:rPr lang="es-AR" sz="2000" b="1">
                <a:solidFill>
                  <a:srgbClr val="66FF33"/>
                </a:solidFill>
                <a:latin typeface="Calibri" pitchFamily="34" charset="0"/>
                <a:cs typeface="Arial" charset="0"/>
              </a:rPr>
              <a:t>Setiembre 2013</a:t>
            </a:r>
            <a:r>
              <a:rPr lang="es-AR" sz="3200">
                <a:solidFill>
                  <a:srgbClr val="66FF33"/>
                </a:solidFill>
                <a:latin typeface="Calibri" pitchFamily="34" charset="0"/>
                <a:cs typeface="Arial" charset="0"/>
              </a:rPr>
              <a:t>.</a:t>
            </a:r>
          </a:p>
        </p:txBody>
      </p:sp>
      <p:sp>
        <p:nvSpPr>
          <p:cNvPr id="63491" name="2 CuadroTexto"/>
          <p:cNvSpPr txBox="1">
            <a:spLocks noChangeArrowheads="1"/>
          </p:cNvSpPr>
          <p:nvPr/>
        </p:nvSpPr>
        <p:spPr bwMode="auto">
          <a:xfrm>
            <a:off x="755650" y="1916113"/>
            <a:ext cx="79914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sz="3200" b="1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>
                <a:solidFill>
                  <a:srgbClr val="66FF33"/>
                </a:solidFill>
                <a:latin typeface="Calibri" pitchFamily="34" charset="0"/>
                <a:cs typeface="Arial" charset="0"/>
              </a:rPr>
              <a:t>Nivel General				</a:t>
            </a:r>
            <a:r>
              <a:rPr lang="es-AR" sz="2400" b="1">
                <a:solidFill>
                  <a:srgbClr val="00FF00"/>
                </a:solidFill>
                <a:latin typeface="Arial" charset="0"/>
                <a:cs typeface="Arial" charset="0"/>
              </a:rPr>
              <a:t>39,68%</a:t>
            </a:r>
            <a:endParaRPr lang="es-AR" sz="2400" b="1">
              <a:solidFill>
                <a:srgbClr val="66FF33"/>
              </a:solidFill>
              <a:latin typeface="Calibri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sz="2400" b="1">
              <a:solidFill>
                <a:srgbClr val="66FF33"/>
              </a:solidFill>
              <a:latin typeface="Calibri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>
                <a:solidFill>
                  <a:srgbClr val="66FF33"/>
                </a:solidFill>
                <a:latin typeface="Calibri" pitchFamily="34" charset="0"/>
                <a:cs typeface="Arial" charset="0"/>
              </a:rPr>
              <a:t>Sector privado registrado 		</a:t>
            </a:r>
            <a:r>
              <a:rPr lang="es-AR" sz="2400" b="1">
                <a:solidFill>
                  <a:srgbClr val="00FF00"/>
                </a:solidFill>
                <a:latin typeface="Arial" charset="0"/>
                <a:cs typeface="Arial" charset="0"/>
              </a:rPr>
              <a:t>40,71%</a:t>
            </a:r>
            <a:endParaRPr lang="es-AR" sz="2400" b="1">
              <a:solidFill>
                <a:srgbClr val="66FF33"/>
              </a:solidFill>
              <a:latin typeface="Calibri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>
                <a:solidFill>
                  <a:srgbClr val="66FF33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>
                <a:solidFill>
                  <a:srgbClr val="66FF33"/>
                </a:solidFill>
                <a:latin typeface="Calibri" pitchFamily="34" charset="0"/>
                <a:cs typeface="Arial" charset="0"/>
              </a:rPr>
              <a:t>Privado no registrado			</a:t>
            </a:r>
            <a:r>
              <a:rPr lang="es-AR" sz="2400" b="1">
                <a:solidFill>
                  <a:srgbClr val="00FF00"/>
                </a:solidFill>
                <a:latin typeface="Arial" charset="0"/>
                <a:cs typeface="Arial" charset="0"/>
              </a:rPr>
              <a:t>42,11%</a:t>
            </a:r>
            <a:endParaRPr lang="es-AR" sz="2400" b="1">
              <a:solidFill>
                <a:srgbClr val="66FF33"/>
              </a:solidFill>
              <a:latin typeface="Calibri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sz="2400" b="1">
              <a:solidFill>
                <a:srgbClr val="66FF33"/>
              </a:solidFill>
              <a:latin typeface="Calibri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>
                <a:solidFill>
                  <a:srgbClr val="66FF33"/>
                </a:solidFill>
                <a:latin typeface="Calibri" pitchFamily="34" charset="0"/>
                <a:cs typeface="Arial" charset="0"/>
              </a:rPr>
              <a:t>Sector público				</a:t>
            </a:r>
            <a:r>
              <a:rPr lang="es-AR" sz="2400" b="1">
                <a:solidFill>
                  <a:srgbClr val="00FF00"/>
                </a:solidFill>
                <a:latin typeface="Arial" charset="0"/>
                <a:cs typeface="Arial" charset="0"/>
              </a:rPr>
              <a:t>35,91%</a:t>
            </a:r>
            <a:endParaRPr lang="es-AR" sz="2400" b="1">
              <a:solidFill>
                <a:srgbClr val="66FF33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63492" name="Picture 4" descr="Re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6025" y="6424613"/>
            <a:ext cx="15779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1 Gráfico"/>
          <p:cNvGraphicFramePr>
            <a:graphicFrameLocks/>
          </p:cNvGraphicFramePr>
          <p:nvPr/>
        </p:nvGraphicFramePr>
        <p:xfrm>
          <a:off x="611188" y="981075"/>
          <a:ext cx="7981950" cy="4691063"/>
        </p:xfrm>
        <a:graphic>
          <a:graphicData uri="http://schemas.openxmlformats.org/presentationml/2006/ole">
            <p:oleObj spid="_x0000_s2050" name="Worksheet" r:id="rId3" imgW="7705732" imgH="2438310" progId="Excel.Sheet.8">
              <p:embed/>
            </p:oleObj>
          </a:graphicData>
        </a:graphic>
      </p:graphicFrame>
      <p:sp>
        <p:nvSpPr>
          <p:cNvPr id="18435" name="3 CuadroTexto"/>
          <p:cNvSpPr txBox="1">
            <a:spLocks noChangeArrowheads="1"/>
          </p:cNvSpPr>
          <p:nvPr/>
        </p:nvSpPr>
        <p:spPr bwMode="auto">
          <a:xfrm>
            <a:off x="3711575" y="2917825"/>
            <a:ext cx="428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0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666</a:t>
            </a:r>
          </a:p>
        </p:txBody>
      </p:sp>
      <p:sp>
        <p:nvSpPr>
          <p:cNvPr id="18436" name="4 CuadroTexto"/>
          <p:cNvSpPr txBox="1">
            <a:spLocks noChangeArrowheads="1"/>
          </p:cNvSpPr>
          <p:nvPr/>
        </p:nvSpPr>
        <p:spPr bwMode="auto">
          <a:xfrm>
            <a:off x="4719638" y="2917825"/>
            <a:ext cx="357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0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636</a:t>
            </a:r>
          </a:p>
        </p:txBody>
      </p:sp>
      <p:sp>
        <p:nvSpPr>
          <p:cNvPr id="18437" name="5 CuadroTexto"/>
          <p:cNvSpPr txBox="1">
            <a:spLocks noChangeArrowheads="1"/>
          </p:cNvSpPr>
          <p:nvPr/>
        </p:nvSpPr>
        <p:spPr bwMode="auto">
          <a:xfrm>
            <a:off x="5799138" y="2917825"/>
            <a:ext cx="357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0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59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0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pic>
        <p:nvPicPr>
          <p:cNvPr id="18438" name="Picture 3" descr="Red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3188" y="6424613"/>
            <a:ext cx="1457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8 CuadroTexto"/>
          <p:cNvSpPr txBox="1">
            <a:spLocks noChangeArrowheads="1"/>
          </p:cNvSpPr>
          <p:nvPr/>
        </p:nvSpPr>
        <p:spPr bwMode="auto">
          <a:xfrm>
            <a:off x="1312863" y="201613"/>
            <a:ext cx="6643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>
                <a:solidFill>
                  <a:srgbClr val="66FF33"/>
                </a:solidFill>
                <a:latin typeface="Calibri" pitchFamily="34" charset="0"/>
                <a:cs typeface="Arial" charset="0"/>
              </a:rPr>
              <a:t>Diciembre 2001 /  Setiembre 2013</a:t>
            </a:r>
          </a:p>
        </p:txBody>
      </p:sp>
      <p:sp>
        <p:nvSpPr>
          <p:cNvPr id="18440" name="8 CuadroTexto"/>
          <p:cNvSpPr txBox="1">
            <a:spLocks noChangeArrowheads="1"/>
          </p:cNvSpPr>
          <p:nvPr/>
        </p:nvSpPr>
        <p:spPr bwMode="auto">
          <a:xfrm>
            <a:off x="2700338" y="2924175"/>
            <a:ext cx="215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0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528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1619250" y="2205038"/>
            <a:ext cx="4537075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12 Rectángulo"/>
          <p:cNvSpPr>
            <a:spLocks noChangeArrowheads="1"/>
          </p:cNvSpPr>
          <p:nvPr/>
        </p:nvSpPr>
        <p:spPr bwMode="auto">
          <a:xfrm>
            <a:off x="1692275" y="2917825"/>
            <a:ext cx="534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0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0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0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9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2627313" y="2565400"/>
            <a:ext cx="3457575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260648"/>
            <a:ext cx="3268662" cy="264636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990600" y="11430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s-AR" sz="32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357563" y="2997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ES_tradnl" sz="2400" b="1">
                <a:solidFill>
                  <a:srgbClr val="FFCC00"/>
                </a:solidFill>
                <a:latin typeface="Calibri" pitchFamily="34" charset="0"/>
                <a:cs typeface="Arial" charset="0"/>
              </a:rPr>
              <a:t>Big Mac</a:t>
            </a:r>
            <a:endParaRPr lang="es-ES" sz="2400" b="1">
              <a:solidFill>
                <a:srgbClr val="FFCC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1214438" y="3933825"/>
            <a:ext cx="7467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s-ES_tradnl" sz="2400" b="1" dirty="0">
                <a:solidFill>
                  <a:srgbClr val="66FF33"/>
                </a:solidFill>
                <a:cs typeface="Arial" pitchFamily="34" charset="0"/>
              </a:rPr>
              <a:t>2001 			$ 2.50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s-ES_tradnl" sz="2400" b="1" dirty="0">
                <a:solidFill>
                  <a:srgbClr val="66FF33"/>
                </a:solidFill>
                <a:cs typeface="Arial" pitchFamily="34" charset="0"/>
              </a:rPr>
              <a:t>2013			$ 19		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s-ES_tradnl" sz="2400" b="1" dirty="0">
                <a:solidFill>
                  <a:srgbClr val="66FF33"/>
                </a:solidFill>
                <a:cs typeface="Arial" pitchFamily="34" charset="0"/>
              </a:rPr>
              <a:t>INCREMENTO:  	</a:t>
            </a:r>
            <a:r>
              <a:rPr lang="es-ES_tradnl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660%</a:t>
            </a:r>
            <a:endParaRPr lang="es-ES" sz="2400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64518" name="Picture 6" descr="Re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6025" y="6424613"/>
            <a:ext cx="15779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7" grpId="0" build="p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200" b="0" i="0" u="none" strike="noStrike" cap="none" normalizeH="0" baseline="0" smtClean="0">
            <a:ln>
              <a:noFill/>
            </a:ln>
            <a:solidFill>
              <a:srgbClr val="00FF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200" b="0" i="0" u="none" strike="noStrike" cap="none" normalizeH="0" baseline="0" smtClean="0">
            <a:ln>
              <a:noFill/>
            </a:ln>
            <a:solidFill>
              <a:srgbClr val="00FF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2">
    <a:majorFont>
      <a:latin typeface="Calibri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mbria"/>
      <a:ea typeface=""/>
      <a:cs typeface=""/>
      <a:font script="Jpan" typeface="HG明朝B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Presentación en pantalla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Diseño predeterminado</vt:lpstr>
      <vt:lpstr>Hoja de cálculo de Microsoft Office Excel 97-2003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Andy</dc:creator>
  <cp:lastModifiedBy>Andy</cp:lastModifiedBy>
  <cp:revision>1</cp:revision>
  <dcterms:created xsi:type="dcterms:W3CDTF">2013-11-27T17:56:22Z</dcterms:created>
  <dcterms:modified xsi:type="dcterms:W3CDTF">2013-11-27T17:57:22Z</dcterms:modified>
</cp:coreProperties>
</file>